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5" r:id="rId3"/>
    <p:sldId id="257" r:id="rId4"/>
    <p:sldId id="319" r:id="rId5"/>
    <p:sldId id="320" r:id="rId6"/>
    <p:sldId id="321" r:id="rId7"/>
    <p:sldId id="258" r:id="rId8"/>
    <p:sldId id="287" r:id="rId9"/>
    <p:sldId id="290" r:id="rId10"/>
    <p:sldId id="291" r:id="rId11"/>
    <p:sldId id="259" r:id="rId12"/>
    <p:sldId id="303" r:id="rId13"/>
    <p:sldId id="260" r:id="rId14"/>
    <p:sldId id="302" r:id="rId15"/>
    <p:sldId id="261" r:id="rId16"/>
    <p:sldId id="286" r:id="rId17"/>
    <p:sldId id="262" r:id="rId18"/>
    <p:sldId id="292" r:id="rId19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3366"/>
    <a:srgbClr val="66FFFF"/>
    <a:srgbClr val="FB2B2B"/>
    <a:srgbClr val="FB1717"/>
    <a:srgbClr val="0000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7" autoAdjust="0"/>
    <p:restoredTop sz="94660"/>
  </p:normalViewPr>
  <p:slideViewPr>
    <p:cSldViewPr>
      <p:cViewPr varScale="1">
        <p:scale>
          <a:sx n="55" d="100"/>
          <a:sy n="55" d="100"/>
        </p:scale>
        <p:origin x="-864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3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DC145-F97A-4396-AE58-99473C73995D}" type="datetimeFigureOut">
              <a:rPr lang="en-US" smtClean="0"/>
              <a:t>5/17/2011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CA1AD-2031-4CE5-B1EF-6479EA521A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47DA6-E102-489C-8C9E-48D8899A5470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F9191-7953-438D-8F49-91896E76F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5181600"/>
            <a:ext cx="5143500" cy="13208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6832600"/>
            <a:ext cx="5143500" cy="7112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4800600" y="8473440"/>
            <a:ext cx="1714500" cy="48768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173986" y="8473440"/>
            <a:ext cx="260604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912114" y="8473440"/>
            <a:ext cx="914400" cy="487680"/>
          </a:xfrm>
        </p:spPr>
        <p:txBody>
          <a:bodyPr/>
          <a:lstStyle/>
          <a:p>
            <a:fld id="{AAED76D2-3615-4AD6-B8FF-9ACF1F1464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78656" y="4864100"/>
            <a:ext cx="5486400" cy="170688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685800" y="6731000"/>
            <a:ext cx="5486400" cy="9144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678656" y="4864100"/>
            <a:ext cx="171450" cy="170688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685800" y="6731000"/>
            <a:ext cx="171450" cy="9144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B97A-E3C7-465D-9194-D2A1C6020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7722-0A5F-41BC-96BA-3D6ECD8831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342900" y="84709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1015325" y="4269269"/>
            <a:ext cx="780288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8326967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8326967"/>
            <a:ext cx="2171700" cy="635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8326967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fld id="{0A26508B-CD3D-48B5-89BB-D055D42677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42900" y="2133600"/>
            <a:ext cx="6172200" cy="29146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5251451"/>
            <a:ext cx="6172200" cy="29167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8326967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8326967"/>
            <a:ext cx="2171700" cy="635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8326967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fld id="{5A82DC69-7FE2-4959-9B07-01894F21D4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486150" y="2133600"/>
            <a:ext cx="3028950" cy="29146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486150" y="5251451"/>
            <a:ext cx="3028950" cy="29167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42900" y="8326967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343150" y="8326967"/>
            <a:ext cx="2171700" cy="635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914900" y="8326967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fld id="{1CAA480F-4213-452C-89F6-0713F44B07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68630-1365-4D49-9A4C-B775793CDE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42900" y="1625600"/>
            <a:ext cx="6172200" cy="658368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962400"/>
            <a:ext cx="5143500" cy="14224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5689600"/>
            <a:ext cx="5086350" cy="1524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8473440"/>
            <a:ext cx="171450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3986" y="8473440"/>
            <a:ext cx="260604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2386" y="8473440"/>
            <a:ext cx="1140714" cy="487680"/>
          </a:xfrm>
        </p:spPr>
        <p:txBody>
          <a:bodyPr/>
          <a:lstStyle/>
          <a:p>
            <a:fld id="{6DF125FC-1258-4FD8-91D5-EB62D1C1D3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5800" y="3759200"/>
            <a:ext cx="5486400" cy="170688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85800" y="3759200"/>
            <a:ext cx="171450" cy="170688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9E7EC-9EBD-4623-95E4-A9087150F5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42900" y="1625600"/>
            <a:ext cx="3031236" cy="658368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3474149" y="1621536"/>
            <a:ext cx="3031236" cy="658368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714500"/>
            <a:ext cx="3030141" cy="9144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6151" y="1727200"/>
            <a:ext cx="3031331" cy="9144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A82AE-0138-46A6-B790-148540446B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342900" y="2844800"/>
            <a:ext cx="3028950" cy="5384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3486150" y="2844800"/>
            <a:ext cx="3028950" cy="5384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DB1E-B441-4A30-A280-75108EFC52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3C2E9-213B-47F0-9EC8-2D21419BD1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342900" y="84709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3450" y="406400"/>
            <a:ext cx="1885950" cy="11176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743450" y="1625601"/>
            <a:ext cx="1885950" cy="6457951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29B34-B963-49E7-A22F-A52C018C6E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342900" y="84709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610264" y="4432300"/>
            <a:ext cx="804672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228600" y="406400"/>
            <a:ext cx="4286250" cy="7620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67808"/>
            <a:ext cx="6172200" cy="899584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540000"/>
            <a:ext cx="6172200" cy="5693664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25600"/>
            <a:ext cx="6172200" cy="7112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78297-51F1-4D61-AAA5-216EEF76FC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342900" y="84709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342900" y="667808"/>
            <a:ext cx="137160" cy="9144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heel spokes="8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42900" y="203200"/>
            <a:ext cx="6172200" cy="13208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42900" y="1625600"/>
            <a:ext cx="6172200" cy="6547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800600" y="8475133"/>
            <a:ext cx="1716786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173986" y="8475133"/>
            <a:ext cx="2628900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59486" y="8475133"/>
            <a:ext cx="148590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F7B2128-78DD-49BA-85EF-BE61C11AD7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342900" y="84709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342900" y="15240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</p:sldLayoutIdLst>
  <p:transition spd="med">
    <p:wheel spokes="8"/>
    <p:sndAc>
      <p:stSnd>
        <p:snd r:embed="rId16" name="suction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0.png"/><Relationship Id="rId4" Type="http://schemas.openxmlformats.org/officeDocument/2006/relationships/oleObject" Target="../embeddings/oleObject18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2.png"/><Relationship Id="rId4" Type="http://schemas.openxmlformats.org/officeDocument/2006/relationships/oleObject" Target="../embeddings/oleObject1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8.jpeg"/><Relationship Id="rId4" Type="http://schemas.openxmlformats.org/officeDocument/2006/relationships/oleObject" Target="../embeddings/oleObject2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audio" Target="../media/audio1.wav"/><Relationship Id="rId9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5829300" cy="2336800"/>
          </a:xfrm>
        </p:spPr>
        <p:txBody>
          <a:bodyPr/>
          <a:lstStyle/>
          <a:p>
            <a:r>
              <a:rPr lang="en-US" sz="7200">
                <a:solidFill>
                  <a:srgbClr val="000000"/>
                </a:solidFill>
                <a:latin typeface="Times New Roman" pitchFamily="18" charset="0"/>
              </a:rPr>
              <a:t>Conic Sections</a:t>
            </a:r>
            <a:endParaRPr lang="en-US" sz="7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386138" y="4428067"/>
          <a:ext cx="85725" cy="287867"/>
        </p:xfrm>
        <a:graphic>
          <a:graphicData uri="http://schemas.openxmlformats.org/presentationml/2006/ole">
            <p:oleObj spid="_x0000_s2052" name="Equation" r:id="rId3" imgW="114120" imgH="215640" progId="Equation.3">
              <p:embed/>
            </p:oleObj>
          </a:graphicData>
        </a:graphic>
      </p:graphicFrame>
      <p:pic>
        <p:nvPicPr>
          <p:cNvPr id="2055" name="Picture 7" descr="Conic Image 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1930400"/>
            <a:ext cx="6172200" cy="6807200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71450" y="8331201"/>
            <a:ext cx="14189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0">
                <a:solidFill>
                  <a:srgbClr val="000000"/>
                </a:solidFill>
              </a:rPr>
              <a:t>©Mathworld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>
                <a:latin typeface="Times New Roman" pitchFamily="18" charset="0"/>
              </a:rPr>
              <a:t>Why is the focus so important?</a:t>
            </a:r>
            <a:br>
              <a:rPr lang="en-US" sz="4000">
                <a:latin typeface="Times New Roman" pitchFamily="18" charset="0"/>
              </a:rPr>
            </a:br>
            <a:endParaRPr lang="en-US" sz="4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1079" name="Picture 7" descr="parasatellit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422400"/>
            <a:ext cx="5486400" cy="7010400"/>
          </a:xfrm>
          <a:noFill/>
          <a:ln/>
        </p:spPr>
      </p:pic>
      <p:sp>
        <p:nvSpPr>
          <p:cNvPr id="131081" name="Rectangle 9"/>
          <p:cNvSpPr>
            <a:spLocks noChangeArrowheads="1"/>
          </p:cNvSpPr>
          <p:nvPr/>
        </p:nvSpPr>
        <p:spPr bwMode="auto">
          <a:xfrm>
            <a:off x="971550" y="8331201"/>
            <a:ext cx="36375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0">
                <a:solidFill>
                  <a:schemeClr val="tx2"/>
                </a:solidFill>
              </a:rPr>
              <a:t>© Jill Britton, September 25, 2003</a:t>
            </a:r>
          </a:p>
        </p:txBody>
      </p:sp>
    </p:spTree>
  </p:cSld>
  <p:clrMapOvr>
    <a:masterClrMapping/>
  </p:clrMapOvr>
  <p:transition spd="med">
    <p:wheel spokes="8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0"/>
            <a:ext cx="6172200" cy="1524000"/>
          </a:xfrm>
        </p:spPr>
        <p:txBody>
          <a:bodyPr/>
          <a:lstStyle/>
          <a:p>
            <a:r>
              <a:rPr lang="en-US">
                <a:latin typeface="Times New Roman" pitchFamily="18" charset="0"/>
              </a:rPr>
              <a:t>Parabola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0050" y="1625601"/>
            <a:ext cx="6343650" cy="6034617"/>
          </a:xfrm>
        </p:spPr>
        <p:txBody>
          <a:bodyPr/>
          <a:lstStyle/>
          <a:p>
            <a:r>
              <a:rPr lang="en-US" sz="2800">
                <a:latin typeface="Times New Roman" pitchFamily="18" charset="0"/>
              </a:rPr>
              <a:t>The Standard Form of a Parabola that opens to the right and has a vertex at (0,0) is……</a:t>
            </a:r>
          </a:p>
          <a:p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</p:txBody>
      </p:sp>
      <p:pic>
        <p:nvPicPr>
          <p:cNvPr id="12314" name="Picture 26" descr="Parabola down and righ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 b="47791"/>
          <a:stretch>
            <a:fillRect/>
          </a:stretch>
        </p:blipFill>
        <p:spPr>
          <a:xfrm>
            <a:off x="2171701" y="4876801"/>
            <a:ext cx="2289572" cy="3587751"/>
          </a:xfrm>
          <a:noFill/>
          <a:ln/>
        </p:spPr>
      </p:pic>
      <p:graphicFrame>
        <p:nvGraphicFramePr>
          <p:cNvPr id="12298" name="Object 10"/>
          <p:cNvGraphicFramePr>
            <a:graphicFrameLocks noChangeAspect="1"/>
          </p:cNvGraphicFramePr>
          <p:nvPr>
            <p:ph sz="quarter" idx="3"/>
          </p:nvPr>
        </p:nvGraphicFramePr>
        <p:xfrm>
          <a:off x="2055813" y="3048000"/>
          <a:ext cx="2917825" cy="1117600"/>
        </p:xfrm>
        <a:graphic>
          <a:graphicData uri="http://schemas.openxmlformats.org/presentationml/2006/ole">
            <p:oleObj spid="_x0000_s12298" name="Equation" r:id="rId5" imgW="596880" imgH="228600" progId="Equation.3">
              <p:embed/>
            </p:oleObj>
          </a:graphicData>
        </a:graphic>
      </p:graphicFrame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2228850" y="8430685"/>
            <a:ext cx="25896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200" b="0">
                <a:latin typeface="Times New Roman" pitchFamily="18" charset="0"/>
              </a:rPr>
              <a:t>©1999 Addison Wesley Longman, Inc.</a:t>
            </a:r>
          </a:p>
        </p:txBody>
      </p:sp>
    </p:spTree>
  </p:cSld>
  <p:clrMapOvr>
    <a:masterClrMapping/>
  </p:clrMapOvr>
  <p:transition spd="med">
    <p:wheel spokes="8"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22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3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Parabola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2900" y="2133601"/>
            <a:ext cx="6343650" cy="6034617"/>
          </a:xfrm>
        </p:spPr>
        <p:txBody>
          <a:bodyPr/>
          <a:lstStyle/>
          <a:p>
            <a:r>
              <a:rPr lang="en-US" sz="2800">
                <a:latin typeface="Times New Roman" pitchFamily="18" charset="0"/>
              </a:rPr>
              <a:t>The Parabola that opens to the right and has a vertex at (0,0) has the following characteristics……</a:t>
            </a:r>
          </a:p>
          <a:p>
            <a:endParaRPr lang="en-US" sz="2800">
              <a:latin typeface="Times New Roman" pitchFamily="18" charset="0"/>
            </a:endParaRPr>
          </a:p>
          <a:p>
            <a:r>
              <a:rPr lang="en-US" sz="2800">
                <a:latin typeface="Times New Roman" pitchFamily="18" charset="0"/>
              </a:rPr>
              <a:t>p is the distance from the vertex of the parabola to the focus or directrix</a:t>
            </a:r>
          </a:p>
          <a:p>
            <a:r>
              <a:rPr lang="en-US" sz="2800">
                <a:latin typeface="Times New Roman" pitchFamily="18" charset="0"/>
              </a:rPr>
              <a:t>This makes the coordinates of the focus (p,0)</a:t>
            </a:r>
          </a:p>
          <a:p>
            <a:r>
              <a:rPr lang="en-US" sz="2800">
                <a:latin typeface="Times New Roman" pitchFamily="18" charset="0"/>
              </a:rPr>
              <a:t>This makes the equation of the directrix x = -p</a:t>
            </a:r>
          </a:p>
          <a:p>
            <a:r>
              <a:rPr lang="en-US" sz="2800">
                <a:latin typeface="Times New Roman" pitchFamily="18" charset="0"/>
              </a:rPr>
              <a:t>The makes the axis of symmetry the x-axis (y = 0)</a:t>
            </a:r>
          </a:p>
        </p:txBody>
      </p:sp>
    </p:spTree>
  </p:cSld>
  <p:clrMapOvr>
    <a:masterClrMapping/>
  </p:clrMapOvr>
  <p:transition spd="med">
    <p:wheel spokes="8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0"/>
            <a:ext cx="6172200" cy="1524000"/>
          </a:xfrm>
        </p:spPr>
        <p:txBody>
          <a:bodyPr/>
          <a:lstStyle/>
          <a:p>
            <a:r>
              <a:rPr lang="en-US">
                <a:latin typeface="Times New Roman" pitchFamily="18" charset="0"/>
              </a:rPr>
              <a:t>Parabola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20801"/>
            <a:ext cx="6343650" cy="6034617"/>
          </a:xfrm>
        </p:spPr>
        <p:txBody>
          <a:bodyPr/>
          <a:lstStyle/>
          <a:p>
            <a:r>
              <a:rPr lang="en-US" sz="2800">
                <a:latin typeface="Times New Roman" pitchFamily="18" charset="0"/>
              </a:rPr>
              <a:t>The Standard Form of a Parabola that opens to the left and has a vertex at (0,0) is……</a:t>
            </a:r>
          </a:p>
          <a:p>
            <a:endParaRPr lang="en-US" sz="2800">
              <a:latin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</p:txBody>
      </p:sp>
      <p:graphicFrame>
        <p:nvGraphicFramePr>
          <p:cNvPr id="15370" name="Object 10"/>
          <p:cNvGraphicFramePr>
            <a:graphicFrameLocks noChangeAspect="1"/>
          </p:cNvGraphicFramePr>
          <p:nvPr>
            <p:ph sz="quarter" idx="2"/>
          </p:nvPr>
        </p:nvGraphicFramePr>
        <p:xfrm>
          <a:off x="1701800" y="2641600"/>
          <a:ext cx="3452813" cy="1150938"/>
        </p:xfrm>
        <a:graphic>
          <a:graphicData uri="http://schemas.openxmlformats.org/presentationml/2006/ole">
            <p:oleObj spid="_x0000_s15370" name="Equation" r:id="rId4" imgW="685800" imgH="228600" progId="Equation.3">
              <p:embed/>
            </p:oleObj>
          </a:graphicData>
        </a:graphic>
      </p:graphicFrame>
      <p:pic>
        <p:nvPicPr>
          <p:cNvPr id="15376" name="Picture 16" descr="parabola drawing  lef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200150" y="3962401"/>
            <a:ext cx="4710113" cy="4982633"/>
          </a:xfrm>
          <a:noFill/>
          <a:ln/>
        </p:spPr>
      </p:pic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5086350" y="8331201"/>
            <a:ext cx="16445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i="1">
                <a:latin typeface="Times New Roman" pitchFamily="18" charset="0"/>
              </a:rPr>
              <a:t>© Shelly Walsh</a:t>
            </a:r>
          </a:p>
        </p:txBody>
      </p:sp>
    </p:spTree>
  </p:cSld>
  <p:clrMapOvr>
    <a:masterClrMapping/>
  </p:clrMapOvr>
  <p:transition spd="med">
    <p:wheel spokes="8"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Parabola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2900" y="2133601"/>
            <a:ext cx="6343650" cy="6034617"/>
          </a:xfrm>
        </p:spPr>
        <p:txBody>
          <a:bodyPr/>
          <a:lstStyle/>
          <a:p>
            <a:r>
              <a:rPr lang="en-US" sz="2800">
                <a:latin typeface="Times New Roman" pitchFamily="18" charset="0"/>
              </a:rPr>
              <a:t>The Parabola that opens to the left and has a vertex at (0,0) has the following characteristics……</a:t>
            </a:r>
          </a:p>
          <a:p>
            <a:endParaRPr lang="en-US" sz="2800">
              <a:latin typeface="Times New Roman" pitchFamily="18" charset="0"/>
            </a:endParaRPr>
          </a:p>
          <a:p>
            <a:r>
              <a:rPr lang="en-US" sz="2800">
                <a:latin typeface="Times New Roman" pitchFamily="18" charset="0"/>
              </a:rPr>
              <a:t>p is the distance from the vertex of the parabola to the focus or directrix</a:t>
            </a:r>
          </a:p>
          <a:p>
            <a:r>
              <a:rPr lang="en-US" sz="2800">
                <a:latin typeface="Times New Roman" pitchFamily="18" charset="0"/>
              </a:rPr>
              <a:t>This makes the coordinates of the focus(-p,0)</a:t>
            </a:r>
          </a:p>
          <a:p>
            <a:r>
              <a:rPr lang="en-US" sz="2800">
                <a:latin typeface="Times New Roman" pitchFamily="18" charset="0"/>
              </a:rPr>
              <a:t>This makes the equation of the directrix x = p</a:t>
            </a:r>
          </a:p>
          <a:p>
            <a:r>
              <a:rPr lang="en-US" sz="2800">
                <a:latin typeface="Times New Roman" pitchFamily="18" charset="0"/>
              </a:rPr>
              <a:t>The makes the axis of symmetry the x-axis (y = 0)</a:t>
            </a:r>
          </a:p>
          <a:p>
            <a:endParaRPr lang="en-US" sz="2800">
              <a:latin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Parabola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2900" y="1625600"/>
            <a:ext cx="6172200" cy="3422651"/>
          </a:xfrm>
        </p:spPr>
        <p:txBody>
          <a:bodyPr/>
          <a:lstStyle/>
          <a:p>
            <a:r>
              <a:rPr lang="en-US" sz="2800">
                <a:latin typeface="Times New Roman" pitchFamily="18" charset="0"/>
              </a:rPr>
              <a:t>The Standard Form of a Parabola that opens up and has a vertex at (0,0) is……</a:t>
            </a:r>
          </a:p>
          <a:p>
            <a:endParaRPr lang="en-US" sz="2800">
              <a:latin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  <a:p>
            <a:pPr>
              <a:buFontTx/>
              <a:buNone/>
            </a:pPr>
            <a:endParaRPr lang="en-US" sz="2800">
              <a:latin typeface="Times New Roman" pitchFamily="18" charset="0"/>
            </a:endParaRPr>
          </a:p>
        </p:txBody>
      </p:sp>
      <p:graphicFrame>
        <p:nvGraphicFramePr>
          <p:cNvPr id="18446" name="Object 14"/>
          <p:cNvGraphicFramePr>
            <a:graphicFrameLocks noChangeAspect="1"/>
          </p:cNvGraphicFramePr>
          <p:nvPr>
            <p:ph sz="half" idx="2"/>
          </p:nvPr>
        </p:nvGraphicFramePr>
        <p:xfrm>
          <a:off x="1085850" y="3062288"/>
          <a:ext cx="4286250" cy="1641475"/>
        </p:xfrm>
        <a:graphic>
          <a:graphicData uri="http://schemas.openxmlformats.org/presentationml/2006/ole">
            <p:oleObj spid="_x0000_s18446" name="Equation" r:id="rId4" imgW="596880" imgH="228600" progId="Equation.3">
              <p:embed/>
            </p:oleObj>
          </a:graphicData>
        </a:graphic>
      </p:graphicFrame>
      <p:pic>
        <p:nvPicPr>
          <p:cNvPr id="18459" name="Picture 27" descr="y=x%5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00151" y="4572000"/>
            <a:ext cx="3421856" cy="4267200"/>
          </a:xfrm>
          <a:prstGeom prst="rect">
            <a:avLst/>
          </a:prstGeom>
          <a:noFill/>
        </p:spPr>
      </p:pic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1657350" y="8492610"/>
            <a:ext cx="50209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0">
                <a:latin typeface="Times New Roman" pitchFamily="18" charset="0"/>
              </a:rPr>
              <a:t>©1999-2003 SparkNotes LLC, All Rights Reserved </a:t>
            </a:r>
          </a:p>
        </p:txBody>
      </p:sp>
    </p:spTree>
  </p:cSld>
  <p:clrMapOvr>
    <a:masterClrMapping/>
  </p:clrMapOvr>
  <p:transition spd="med">
    <p:wheel spokes="8"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Parabola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2900" y="2133601"/>
            <a:ext cx="6286500" cy="6034617"/>
          </a:xfrm>
        </p:spPr>
        <p:txBody>
          <a:bodyPr/>
          <a:lstStyle/>
          <a:p>
            <a:r>
              <a:rPr lang="en-US" sz="2800">
                <a:latin typeface="Times New Roman" pitchFamily="18" charset="0"/>
              </a:rPr>
              <a:t>The Parabola that opens up and has a vertex at (0,0) has the following characteristics……</a:t>
            </a:r>
          </a:p>
          <a:p>
            <a:endParaRPr lang="en-US" sz="2800">
              <a:latin typeface="Times New Roman" pitchFamily="18" charset="0"/>
            </a:endParaRPr>
          </a:p>
          <a:p>
            <a:r>
              <a:rPr lang="en-US" sz="2800">
                <a:latin typeface="Times New Roman" pitchFamily="18" charset="0"/>
              </a:rPr>
              <a:t>p is the distance from the vertex of the parabola to the focus or directrix</a:t>
            </a:r>
          </a:p>
          <a:p>
            <a:r>
              <a:rPr lang="en-US" sz="2800">
                <a:latin typeface="Times New Roman" pitchFamily="18" charset="0"/>
              </a:rPr>
              <a:t>This makes the coordinates of the focus (0,p)</a:t>
            </a:r>
          </a:p>
          <a:p>
            <a:r>
              <a:rPr lang="en-US" sz="2800">
                <a:latin typeface="Times New Roman" pitchFamily="18" charset="0"/>
              </a:rPr>
              <a:t>This makes the equation of the directrix  y = -p</a:t>
            </a:r>
          </a:p>
          <a:p>
            <a:r>
              <a:rPr lang="en-US" sz="2800">
                <a:latin typeface="Times New Roman" pitchFamily="18" charset="0"/>
              </a:rPr>
              <a:t>This makes the axis of symmetry the y-axis (x = 0)</a:t>
            </a:r>
          </a:p>
        </p:txBody>
      </p:sp>
      <p:graphicFrame>
        <p:nvGraphicFramePr>
          <p:cNvPr id="118791" name="Rectangle 7"/>
          <p:cNvGraphicFramePr>
            <a:graphicFrameLocks/>
          </p:cNvGraphicFramePr>
          <p:nvPr>
            <p:ph sz="quarter" idx="2"/>
          </p:nvPr>
        </p:nvGraphicFramePr>
        <p:xfrm>
          <a:off x="5000625" y="3590925"/>
          <a:ext cx="0" cy="0"/>
        </p:xfrm>
        <a:graphic>
          <a:graphicData uri="http://schemas.openxmlformats.org/presentationml/2006/ole">
            <p:oleObj spid="_x0000_s118791" name="Equation" r:id="rId4" imgW="0" imgH="0" progId="Equation.3">
              <p:embed/>
            </p:oleObj>
          </a:graphicData>
        </a:graphic>
      </p:graphicFrame>
    </p:spTree>
  </p:cSld>
  <p:clrMapOvr>
    <a:masterClrMapping/>
  </p:clrMapOvr>
  <p:transition spd="med">
    <p:wheel spokes="8"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Parabola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2900" y="2133601"/>
            <a:ext cx="6343650" cy="6034617"/>
          </a:xfrm>
        </p:spPr>
        <p:txBody>
          <a:bodyPr/>
          <a:lstStyle/>
          <a:p>
            <a:r>
              <a:rPr lang="en-US" sz="2800">
                <a:latin typeface="Times New Roman" pitchFamily="18" charset="0"/>
              </a:rPr>
              <a:t>The Standard Form of a Parabola that opens down and has a vertex at (0,0) is……</a:t>
            </a:r>
          </a:p>
          <a:p>
            <a:endParaRPr lang="en-US" sz="2800">
              <a:latin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  <a:p>
            <a:endParaRPr lang="en-US" sz="2800">
              <a:latin typeface="Times New Roman" pitchFamily="18" charset="0"/>
            </a:endParaRPr>
          </a:p>
        </p:txBody>
      </p:sp>
      <p:graphicFrame>
        <p:nvGraphicFramePr>
          <p:cNvPr id="20485" name="Object 5"/>
          <p:cNvGraphicFramePr>
            <a:graphicFrameLocks noChangeAspect="1"/>
          </p:cNvGraphicFramePr>
          <p:nvPr>
            <p:ph sz="quarter" idx="2"/>
          </p:nvPr>
        </p:nvGraphicFramePr>
        <p:xfrm>
          <a:off x="1085850" y="3360738"/>
          <a:ext cx="4627563" cy="1571625"/>
        </p:xfrm>
        <a:graphic>
          <a:graphicData uri="http://schemas.openxmlformats.org/presentationml/2006/ole">
            <p:oleObj spid="_x0000_s20485" name="Equation" r:id="rId4" imgW="672840" imgH="228600" progId="Equation.3">
              <p:embed/>
            </p:oleObj>
          </a:graphicData>
        </a:graphic>
      </p:graphicFrame>
      <p:pic>
        <p:nvPicPr>
          <p:cNvPr id="20493" name="Picture 13" descr="Parabola down and righ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 t="46587"/>
          <a:stretch>
            <a:fillRect/>
          </a:stretch>
        </p:blipFill>
        <p:spPr>
          <a:xfrm>
            <a:off x="1828801" y="4470401"/>
            <a:ext cx="2413397" cy="3865033"/>
          </a:xfrm>
          <a:noFill/>
          <a:ln/>
        </p:spPr>
      </p:pic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2171700" y="8331200"/>
            <a:ext cx="25896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200" b="0">
                <a:latin typeface="Times New Roman" pitchFamily="18" charset="0"/>
              </a:rPr>
              <a:t>©1999 Addison Wesley Longman, Inc.</a:t>
            </a:r>
          </a:p>
        </p:txBody>
      </p:sp>
    </p:spTree>
  </p:cSld>
  <p:clrMapOvr>
    <a:masterClrMapping/>
  </p:clrMapOvr>
  <p:transition spd="med">
    <p:wheel spokes="8"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9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  <a:hlinkClick r:id="rId3" action="ppaction://hlinksldjump"/>
              </a:rPr>
              <a:t>Parabola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2900" y="2133601"/>
            <a:ext cx="6343650" cy="6034617"/>
          </a:xfrm>
        </p:spPr>
        <p:txBody>
          <a:bodyPr/>
          <a:lstStyle/>
          <a:p>
            <a:r>
              <a:rPr lang="en-US" sz="2800" dirty="0">
                <a:latin typeface="Times New Roman" pitchFamily="18" charset="0"/>
              </a:rPr>
              <a:t>The Parabola that opens down and has a vertex at (0,0) has the following characteristics……</a:t>
            </a:r>
          </a:p>
          <a:p>
            <a:endParaRPr lang="en-US" sz="2800" dirty="0">
              <a:latin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</a:rPr>
              <a:t>p is the distance from the vertex of the parabola to the focus or </a:t>
            </a:r>
            <a:r>
              <a:rPr lang="en-US" sz="2800" dirty="0" err="1">
                <a:latin typeface="Times New Roman" pitchFamily="18" charset="0"/>
              </a:rPr>
              <a:t>directrix</a:t>
            </a:r>
            <a:endParaRPr lang="en-US" sz="2800" dirty="0">
              <a:latin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</a:rPr>
              <a:t>This makes the coordinates of the focus (0,-p)</a:t>
            </a:r>
          </a:p>
          <a:p>
            <a:r>
              <a:rPr lang="en-US" sz="2800" dirty="0">
                <a:latin typeface="Times New Roman" pitchFamily="18" charset="0"/>
              </a:rPr>
              <a:t>This makes the equation of the </a:t>
            </a:r>
            <a:r>
              <a:rPr lang="en-US" sz="2800" dirty="0" err="1">
                <a:latin typeface="Times New Roman" pitchFamily="18" charset="0"/>
              </a:rPr>
              <a:t>directrix</a:t>
            </a:r>
            <a:r>
              <a:rPr lang="en-US" sz="2800" dirty="0">
                <a:latin typeface="Times New Roman" pitchFamily="18" charset="0"/>
              </a:rPr>
              <a:t>  y = p</a:t>
            </a:r>
          </a:p>
          <a:p>
            <a:r>
              <a:rPr lang="en-US" sz="2800" dirty="0">
                <a:latin typeface="Times New Roman" pitchFamily="18" charset="0"/>
              </a:rPr>
              <a:t>This makes the </a:t>
            </a:r>
            <a:r>
              <a:rPr lang="en-US" sz="2800" dirty="0">
                <a:latin typeface="Times New Roman" pitchFamily="18" charset="0"/>
                <a:hlinkClick r:id="rId3" action="ppaction://hlinksldjump"/>
              </a:rPr>
              <a:t>axis</a:t>
            </a:r>
            <a:r>
              <a:rPr lang="en-US" sz="2800" dirty="0">
                <a:latin typeface="Times New Roman" pitchFamily="18" charset="0"/>
              </a:rPr>
              <a:t> of symmetry the y-axis (x = 0)</a:t>
            </a:r>
          </a:p>
        </p:txBody>
      </p:sp>
    </p:spTree>
  </p:cSld>
  <p:clrMapOvr>
    <a:masterClrMapping/>
  </p:clrMapOvr>
  <p:transition spd="med">
    <p:wheel spokes="8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609600"/>
            <a:ext cx="6172200" cy="1524000"/>
          </a:xfrm>
        </p:spPr>
        <p:txBody>
          <a:bodyPr>
            <a:normAutofit fontScale="90000"/>
          </a:bodyPr>
          <a:lstStyle/>
          <a:p>
            <a:r>
              <a:rPr lang="en-US" sz="5400">
                <a:latin typeface="Times New Roman" pitchFamily="18" charset="0"/>
              </a:rPr>
              <a:t/>
            </a:r>
            <a:br>
              <a:rPr lang="en-US" sz="5400">
                <a:latin typeface="Times New Roman" pitchFamily="18" charset="0"/>
              </a:rPr>
            </a:br>
            <a:r>
              <a:rPr lang="en-US" sz="5400">
                <a:latin typeface="Times New Roman" pitchFamily="18" charset="0"/>
              </a:rPr>
              <a:t>Circle</a:t>
            </a:r>
            <a:br>
              <a:rPr lang="en-US" sz="5400">
                <a:latin typeface="Times New Roman" pitchFamily="18" charset="0"/>
              </a:rPr>
            </a:br>
            <a:r>
              <a:rPr lang="en-US" sz="5400">
                <a:latin typeface="Times New Roman" pitchFamily="18" charset="0"/>
              </a:rPr>
              <a:t/>
            </a:r>
            <a:br>
              <a:rPr lang="en-US" sz="5400">
                <a:latin typeface="Times New Roman" pitchFamily="18" charset="0"/>
              </a:rPr>
            </a:br>
            <a:endParaRPr lang="en-US" sz="5400">
              <a:latin typeface="Times New Roman" pitchFamily="18" charset="0"/>
            </a:endParaRPr>
          </a:p>
        </p:txBody>
      </p:sp>
      <p:pic>
        <p:nvPicPr>
          <p:cNvPr id="94215" name="Picture 7" descr="Ferris Wheel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762000" y="1600201"/>
            <a:ext cx="5895625" cy="6057150"/>
          </a:xfrm>
          <a:noFill/>
          <a:ln/>
        </p:spPr>
      </p:pic>
      <p:sp>
        <p:nvSpPr>
          <p:cNvPr id="94217" name="Rectangle 9"/>
          <p:cNvSpPr>
            <a:spLocks noChangeArrowheads="1"/>
          </p:cNvSpPr>
          <p:nvPr/>
        </p:nvSpPr>
        <p:spPr bwMode="auto">
          <a:xfrm>
            <a:off x="1543050" y="8331201"/>
            <a:ext cx="5086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0">
                <a:solidFill>
                  <a:schemeClr val="tx2"/>
                </a:solidFill>
                <a:cs typeface="Arial" charset="0"/>
              </a:rPr>
              <a:t>©National Science Foundation</a:t>
            </a:r>
          </a:p>
        </p:txBody>
      </p:sp>
    </p:spTree>
  </p:cSld>
  <p:clrMapOvr>
    <a:masterClrMapping/>
  </p:clrMapOvr>
  <p:transition spd="med">
    <p:wheel spokes="8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304800"/>
            <a:ext cx="6172200" cy="74771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itchFamily="18" charset="0"/>
              </a:rPr>
              <a:t>Circle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990600"/>
            <a:ext cx="6858000" cy="1143000"/>
          </a:xfrm>
        </p:spPr>
        <p:txBody>
          <a:bodyPr/>
          <a:lstStyle/>
          <a:p>
            <a:r>
              <a:rPr lang="en-US" sz="2800" dirty="0">
                <a:latin typeface="Times New Roman" pitchFamily="18" charset="0"/>
              </a:rPr>
              <a:t>The Standard Form of a circle with a center at (0,0) and a radius, r, is……..</a:t>
            </a:r>
          </a:p>
          <a:p>
            <a:endParaRPr lang="en-US" sz="2800" dirty="0">
              <a:latin typeface="Times New Roman" pitchFamily="18" charset="0"/>
            </a:endParaRPr>
          </a:p>
        </p:txBody>
      </p:sp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1447800" y="1981200"/>
          <a:ext cx="4343400" cy="1930400"/>
        </p:xfrm>
        <a:graphic>
          <a:graphicData uri="http://schemas.openxmlformats.org/presentationml/2006/ole">
            <p:oleObj spid="_x0000_s3083" name="Equation" r:id="rId4" imgW="761760" imgH="228600" progId="Equation.3">
              <p:embed/>
            </p:oleObj>
          </a:graphicData>
        </a:graphic>
      </p:graphicFrame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381000" y="5257800"/>
            <a:ext cx="2057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center </a:t>
            </a:r>
            <a:r>
              <a:rPr lang="en-US" sz="3200" b="0" dirty="0">
                <a:latin typeface="Times New Roman" pitchFamily="18" charset="0"/>
                <a:cs typeface="Times New Roman" pitchFamily="18" charset="0"/>
              </a:rPr>
              <a:t>(0,0)</a:t>
            </a:r>
            <a:br>
              <a:rPr lang="en-US" sz="3200" b="0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b="0" dirty="0">
                <a:latin typeface="Times New Roman" pitchFamily="18" charset="0"/>
                <a:cs typeface="Times New Roman" pitchFamily="18" charset="0"/>
              </a:rPr>
              <a:t>radius = 2</a:t>
            </a:r>
            <a:r>
              <a:rPr lang="en-US" sz="1600" b="0" dirty="0"/>
              <a:t> </a:t>
            </a:r>
            <a:endParaRPr lang="en-US" sz="1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6" name="Picture 14" descr="cir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4650" y="4368801"/>
            <a:ext cx="3105150" cy="4356100"/>
          </a:xfrm>
          <a:prstGeom prst="rect">
            <a:avLst/>
          </a:prstGeom>
          <a:noFill/>
        </p:spPr>
      </p:pic>
      <p:pic>
        <p:nvPicPr>
          <p:cNvPr id="3087" name="Picture 15" descr="LCirh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810000"/>
            <a:ext cx="2438400" cy="963084"/>
          </a:xfrm>
          <a:prstGeom prst="rect">
            <a:avLst/>
          </a:prstGeom>
          <a:noFill/>
        </p:spPr>
      </p:pic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1933476" y="8820835"/>
            <a:ext cx="56509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200" b="0"/>
              <a:t>Copyright ©1999-2004 Oswego City School District Regents Exam Prep Center</a:t>
            </a:r>
            <a:r>
              <a:rPr lang="en-US" sz="1800" b="0"/>
              <a:t> 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n-US" sz="1800" b="0"/>
          </a:p>
        </p:txBody>
      </p:sp>
    </p:spTree>
  </p:cSld>
  <p:clrMapOvr>
    <a:masterClrMapping/>
  </p:clrMapOvr>
  <p:transition spd="med">
    <p:wheel spokes="8"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0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3085" grpId="0"/>
      <p:bldP spid="30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6515100" cy="1767416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Example: </a:t>
            </a:r>
            <a:br>
              <a:rPr lang="en-US" sz="3200" dirty="0" smtClean="0"/>
            </a:br>
            <a:r>
              <a:rPr lang="en-US" sz="3200" dirty="0" smtClean="0"/>
              <a:t>The point (2, 3) is on a circle whose center is at the origin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1981200"/>
            <a:ext cx="6629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Write the standard form of the equation</a:t>
            </a:r>
            <a:r>
              <a:rPr kumimoji="0" lang="en-US" sz="3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the circle. What is the radius of the circle?</a:t>
            </a:r>
            <a:endParaRPr kumimoji="0" lang="en-US" sz="3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8600" y="5867400"/>
          <a:ext cx="3813175" cy="627063"/>
        </p:xfrm>
        <a:graphic>
          <a:graphicData uri="http://schemas.openxmlformats.org/presentationml/2006/ole">
            <p:oleObj spid="_x0000_s185346" name="Equation" r:id="rId4" imgW="1206360" imgH="215640" progId="Equation.3">
              <p:embed/>
            </p:oleObj>
          </a:graphicData>
        </a:graphic>
      </p:graphicFrame>
      <p:graphicFrame>
        <p:nvGraphicFramePr>
          <p:cNvPr id="185348" name="Object 4"/>
          <p:cNvGraphicFramePr>
            <a:graphicFrameLocks noChangeAspect="1"/>
          </p:cNvGraphicFramePr>
          <p:nvPr/>
        </p:nvGraphicFramePr>
        <p:xfrm>
          <a:off x="3657600" y="6934200"/>
          <a:ext cx="1254125" cy="609600"/>
        </p:xfrm>
        <a:graphic>
          <a:graphicData uri="http://schemas.openxmlformats.org/presentationml/2006/ole">
            <p:oleObj spid="_x0000_s185348" name="Equation" r:id="rId5" imgW="444240" imgH="215640" progId="Equation.3">
              <p:embed/>
            </p:oleObj>
          </a:graphicData>
        </a:graphic>
      </p:graphicFrame>
      <p:graphicFrame>
        <p:nvGraphicFramePr>
          <p:cNvPr id="185349" name="Object 5"/>
          <p:cNvGraphicFramePr>
            <a:graphicFrameLocks noChangeAspect="1"/>
          </p:cNvGraphicFramePr>
          <p:nvPr/>
        </p:nvGraphicFramePr>
        <p:xfrm>
          <a:off x="0" y="4419600"/>
          <a:ext cx="6858000" cy="1490663"/>
        </p:xfrm>
        <a:graphic>
          <a:graphicData uri="http://schemas.openxmlformats.org/presentationml/2006/ole">
            <p:oleObj spid="_x0000_s185349" name="Equation" r:id="rId6" imgW="1968480" imgH="41904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2362200" y="388620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+ y</a:t>
            </a:r>
            <a:r>
              <a:rPr lang="en-US" baseline="30000" dirty="0" smtClean="0"/>
              <a:t>2</a:t>
            </a:r>
            <a:r>
              <a:rPr lang="en-US" dirty="0" smtClean="0"/>
              <a:t>= r</a:t>
            </a:r>
            <a:r>
              <a:rPr lang="en-US" baseline="30000" dirty="0" smtClean="0"/>
              <a:t>2</a:t>
            </a:r>
            <a:endParaRPr lang="en-US" dirty="0"/>
          </a:p>
        </p:txBody>
      </p:sp>
      <p:graphicFrame>
        <p:nvGraphicFramePr>
          <p:cNvPr id="185350" name="Object 6"/>
          <p:cNvGraphicFramePr>
            <a:graphicFrameLocks noChangeAspect="1"/>
          </p:cNvGraphicFramePr>
          <p:nvPr/>
        </p:nvGraphicFramePr>
        <p:xfrm>
          <a:off x="838200" y="6324600"/>
          <a:ext cx="2528887" cy="552450"/>
        </p:xfrm>
        <a:graphic>
          <a:graphicData uri="http://schemas.openxmlformats.org/presentationml/2006/ole">
            <p:oleObj spid="_x0000_s185350" name="Equation" r:id="rId7" imgW="799920" imgH="190440" progId="Equation.3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762000" y="7010400"/>
            <a:ext cx="274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So x</a:t>
            </a:r>
            <a:r>
              <a:rPr lang="en-US" baseline="30000" dirty="0" smtClean="0"/>
              <a:t>2</a:t>
            </a:r>
            <a:r>
              <a:rPr lang="en-US" dirty="0" smtClean="0"/>
              <a:t>+ y</a:t>
            </a:r>
            <a:r>
              <a:rPr lang="en-US" baseline="30000" dirty="0" smtClean="0"/>
              <a:t>2</a:t>
            </a:r>
            <a:r>
              <a:rPr lang="en-US" dirty="0" smtClean="0"/>
              <a:t>= 13</a:t>
            </a:r>
            <a:endParaRPr lang="en-US" dirty="0"/>
          </a:p>
        </p:txBody>
      </p:sp>
    </p:spTree>
  </p:cSld>
  <p:clrMapOvr>
    <a:masterClrMapping/>
  </p:clrMapOvr>
  <p:transition spd="med">
    <p:wheel spokes="8"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8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185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5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28600"/>
            <a:ext cx="6515100" cy="10668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Points in, on, and outside of a circle</a:t>
            </a:r>
            <a:endParaRPr lang="en-US" sz="36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239000" y="5791200"/>
          <a:ext cx="2928937" cy="627063"/>
        </p:xfrm>
        <a:graphic>
          <a:graphicData uri="http://schemas.openxmlformats.org/presentationml/2006/ole">
            <p:oleObj spid="_x0000_s210946" name="Equation" r:id="rId5" imgW="927000" imgH="215640" progId="Equation.3">
              <p:embed/>
            </p:oleObj>
          </a:graphicData>
        </a:graphic>
      </p:graphicFrame>
      <p:graphicFrame>
        <p:nvGraphicFramePr>
          <p:cNvPr id="185349" name="Object 5"/>
          <p:cNvGraphicFramePr>
            <a:graphicFrameLocks noChangeAspect="1"/>
          </p:cNvGraphicFramePr>
          <p:nvPr/>
        </p:nvGraphicFramePr>
        <p:xfrm>
          <a:off x="-144463" y="5410200"/>
          <a:ext cx="5014913" cy="1143000"/>
        </p:xfrm>
        <a:graphic>
          <a:graphicData uri="http://schemas.openxmlformats.org/presentationml/2006/ole">
            <p:oleObj spid="_x0000_s210948" name="Equation" r:id="rId6" imgW="1536480" imgH="39348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2438400" y="198120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&lt; 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378200" y="4476750"/>
          <a:ext cx="101600" cy="190500"/>
        </p:xfrm>
        <a:graphic>
          <a:graphicData uri="http://schemas.openxmlformats.org/presentationml/2006/ole">
            <p:oleObj spid="_x0000_s210950" name="Equation" r:id="rId7" imgW="101520" imgH="190440" progId="Equation.3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381000" y="1524000"/>
            <a:ext cx="5562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If a point (x, y) lies within a circle, then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81000" y="2438400"/>
            <a:ext cx="5562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If a point (x, y) lies </a:t>
            </a:r>
            <a:r>
              <a:rPr lang="en-US" dirty="0" smtClean="0"/>
              <a:t>outside of </a:t>
            </a:r>
            <a:r>
              <a:rPr lang="en-US" dirty="0" smtClean="0"/>
              <a:t>a circle, then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514600" y="289560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&gt; 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3505200"/>
            <a:ext cx="6858000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Example: </a:t>
            </a:r>
            <a:r>
              <a:rPr lang="en-US" b="0" dirty="0" smtClean="0"/>
              <a:t>A circle is centered at the origin and has a radius 5. Are the following points in, on, or outside of the circle? </a:t>
            </a:r>
          </a:p>
          <a:p>
            <a:pPr>
              <a:buNone/>
            </a:pPr>
            <a:r>
              <a:rPr lang="en-US" b="0" dirty="0" smtClean="0">
                <a:solidFill>
                  <a:srgbClr val="92D050"/>
                </a:solidFill>
              </a:rPr>
              <a:t>A</a:t>
            </a:r>
            <a:r>
              <a:rPr lang="en-US" b="0" dirty="0" smtClean="0">
                <a:solidFill>
                  <a:srgbClr val="92D050"/>
                </a:solidFill>
              </a:rPr>
              <a:t>(1, 4), </a:t>
            </a:r>
            <a:r>
              <a:rPr lang="en-US" b="0" dirty="0" smtClean="0">
                <a:solidFill>
                  <a:srgbClr val="0070C0"/>
                </a:solidFill>
              </a:rPr>
              <a:t>B(5, 1), </a:t>
            </a:r>
            <a:r>
              <a:rPr lang="en-US" b="0" dirty="0" smtClean="0">
                <a:solidFill>
                  <a:srgbClr val="800000"/>
                </a:solidFill>
              </a:rPr>
              <a:t>C(4, 3)</a:t>
            </a:r>
            <a:endParaRPr lang="en-US" b="0" dirty="0">
              <a:solidFill>
                <a:srgbClr val="800000"/>
              </a:solidFill>
            </a:endParaRPr>
          </a:p>
        </p:txBody>
      </p:sp>
      <p:graphicFrame>
        <p:nvGraphicFramePr>
          <p:cNvPr id="210951" name="Object 2"/>
          <p:cNvGraphicFramePr>
            <a:graphicFrameLocks noChangeAspect="1"/>
          </p:cNvGraphicFramePr>
          <p:nvPr/>
        </p:nvGraphicFramePr>
        <p:xfrm>
          <a:off x="7162800" y="7239000"/>
          <a:ext cx="2889250" cy="627063"/>
        </p:xfrm>
        <a:graphic>
          <a:graphicData uri="http://schemas.openxmlformats.org/presentationml/2006/ole">
            <p:oleObj spid="_x0000_s210951" name="Equation" r:id="rId8" imgW="914400" imgH="215640" progId="Equation.3">
              <p:embed/>
            </p:oleObj>
          </a:graphicData>
        </a:graphic>
      </p:graphicFrame>
      <p:graphicFrame>
        <p:nvGraphicFramePr>
          <p:cNvPr id="210952" name="Object 2"/>
          <p:cNvGraphicFramePr>
            <a:graphicFrameLocks noChangeAspect="1"/>
          </p:cNvGraphicFramePr>
          <p:nvPr/>
        </p:nvGraphicFramePr>
        <p:xfrm>
          <a:off x="6858000" y="8922543"/>
          <a:ext cx="1885950" cy="442913"/>
        </p:xfrm>
        <a:graphic>
          <a:graphicData uri="http://schemas.openxmlformats.org/presentationml/2006/ole">
            <p:oleObj spid="_x0000_s210952" name="Equation" r:id="rId9" imgW="596880" imgH="152280" progId="Equation.3">
              <p:embed/>
            </p:oleObj>
          </a:graphicData>
        </a:graphic>
      </p:graphicFrame>
      <p:graphicFrame>
        <p:nvGraphicFramePr>
          <p:cNvPr id="210953" name="Object 2"/>
          <p:cNvGraphicFramePr>
            <a:graphicFrameLocks noChangeAspect="1"/>
          </p:cNvGraphicFramePr>
          <p:nvPr/>
        </p:nvGraphicFramePr>
        <p:xfrm>
          <a:off x="7239000" y="6553200"/>
          <a:ext cx="1846262" cy="442913"/>
        </p:xfrm>
        <a:graphic>
          <a:graphicData uri="http://schemas.openxmlformats.org/presentationml/2006/ole">
            <p:oleObj spid="_x0000_s210953" name="Equation" r:id="rId10" imgW="583920" imgH="152280" progId="Equation.3">
              <p:embed/>
            </p:oleObj>
          </a:graphicData>
        </a:graphic>
      </p:graphicFrame>
      <p:graphicFrame>
        <p:nvGraphicFramePr>
          <p:cNvPr id="210954" name="Object 2"/>
          <p:cNvGraphicFramePr>
            <a:graphicFrameLocks noChangeAspect="1"/>
          </p:cNvGraphicFramePr>
          <p:nvPr/>
        </p:nvGraphicFramePr>
        <p:xfrm>
          <a:off x="6858000" y="7772400"/>
          <a:ext cx="1887537" cy="442913"/>
        </p:xfrm>
        <a:graphic>
          <a:graphicData uri="http://schemas.openxmlformats.org/presentationml/2006/ole">
            <p:oleObj spid="_x0000_s210954" name="Equation" r:id="rId11" imgW="596880" imgH="152280" progId="Equation.3">
              <p:embed/>
            </p:oleObj>
          </a:graphicData>
        </a:graphic>
      </p:graphicFrame>
      <p:graphicFrame>
        <p:nvGraphicFramePr>
          <p:cNvPr id="210958" name="Object 2"/>
          <p:cNvGraphicFramePr>
            <a:graphicFrameLocks noChangeAspect="1"/>
          </p:cNvGraphicFramePr>
          <p:nvPr/>
        </p:nvGraphicFramePr>
        <p:xfrm>
          <a:off x="6838950" y="8229600"/>
          <a:ext cx="2968625" cy="627063"/>
        </p:xfrm>
        <a:graphic>
          <a:graphicData uri="http://schemas.openxmlformats.org/presentationml/2006/ole">
            <p:oleObj spid="_x0000_s210958" name="Equation" r:id="rId12" imgW="939600" imgH="215640" progId="Equation.3">
              <p:embed/>
            </p:oleObj>
          </a:graphicData>
        </a:graphic>
      </p:graphicFrame>
    </p:spTree>
  </p:cSld>
  <p:clrMapOvr>
    <a:masterClrMapping/>
  </p:clrMapOvr>
  <p:transition spd="med">
    <p:wheel spokes="8"/>
    <p:sndAc>
      <p:stSnd>
        <p:snd r:embed="rId4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8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4619E-6 -3.33333E-6 L -1.0208 0.0833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4411E-6 3.33333E-6 L -0.89875 0.1008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9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46 -0.00087 L -0.99815 -0.0925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9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0162E-7 1.11022E-16 L -0.80467 -0.0333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4535E-6 3.33333E-6 L -0.95423 -0.1833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7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301E-6 3.61111E-6 L -0.85853 -0.1581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09600" y="2895600"/>
            <a:ext cx="5290551" cy="21852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HW: p. </a:t>
            </a:r>
            <a:r>
              <a:rPr lang="en-US" sz="4000" dirty="0" smtClean="0"/>
              <a:t>604#4-18 </a:t>
            </a:r>
          </a:p>
          <a:p>
            <a:pPr lvl="1"/>
            <a:r>
              <a:rPr lang="en-US" sz="4000" dirty="0" smtClean="0"/>
              <a:t>Write the question</a:t>
            </a:r>
            <a:endParaRPr lang="en-US" sz="4000" dirty="0" smtClean="0"/>
          </a:p>
          <a:p>
            <a:pPr lvl="1"/>
            <a:r>
              <a:rPr lang="en-US" sz="4000" dirty="0" smtClean="0"/>
              <a:t>Do </a:t>
            </a:r>
            <a:r>
              <a:rPr lang="en-US" sz="4000" dirty="0" smtClean="0">
                <a:solidFill>
                  <a:srgbClr val="FF0000"/>
                </a:solidFill>
              </a:rPr>
              <a:t>NOT</a:t>
            </a:r>
            <a:r>
              <a:rPr lang="en-US" sz="4000" dirty="0" smtClean="0"/>
              <a:t> graph</a:t>
            </a:r>
            <a:endParaRPr lang="en-US" sz="40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378200" y="4476750"/>
          <a:ext cx="101600" cy="190500"/>
        </p:xfrm>
        <a:graphic>
          <a:graphicData uri="http://schemas.openxmlformats.org/presentationml/2006/ole">
            <p:oleObj spid="_x0000_s211974" name="Equation" r:id="rId4" imgW="101520" imgH="190440" progId="Equation.3">
              <p:embed/>
            </p:oleObj>
          </a:graphicData>
        </a:graphic>
      </p:graphicFrame>
    </p:spTree>
  </p:cSld>
  <p:clrMapOvr>
    <a:masterClrMapping/>
  </p:clrMapOvr>
  <p:transition spd="med">
    <p:wheel spokes="8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Circles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2900" y="1524001"/>
            <a:ext cx="6343650" cy="6644217"/>
          </a:xfrm>
        </p:spPr>
        <p:txBody>
          <a:bodyPr/>
          <a:lstStyle/>
          <a:p>
            <a:r>
              <a:rPr lang="en-US" sz="2800">
                <a:latin typeface="Times New Roman" pitchFamily="18" charset="0"/>
              </a:rPr>
              <a:t>The Standard Form of a circle with a center at (h,k) and a radius, r, is……..</a:t>
            </a:r>
          </a:p>
          <a:p>
            <a:endParaRPr lang="en-US" sz="2800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0" y="3192463"/>
          <a:ext cx="6457950" cy="1131887"/>
        </p:xfrm>
        <a:graphic>
          <a:graphicData uri="http://schemas.openxmlformats.org/presentationml/2006/ole">
            <p:oleObj spid="_x0000_s10244" name="Equation" r:id="rId4" imgW="1231560" imgH="215640" progId="Equation.3">
              <p:embed/>
            </p:oleObj>
          </a:graphicData>
        </a:graphic>
      </p:graphicFrame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28950" y="2914467"/>
            <a:ext cx="3371850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800" b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300" b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800" b="0"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                                 </a:t>
            </a:r>
            <a:r>
              <a:rPr lang="en-US" sz="2200" b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800" b="0"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                   </a:t>
            </a:r>
            <a:br>
              <a:rPr lang="en-US" sz="1800" b="0">
                <a:latin typeface="Times New Roman" pitchFamily="18" charset="0"/>
                <a:cs typeface="Times New Roman" pitchFamily="18" charset="0"/>
              </a:rPr>
            </a:br>
            <a:r>
              <a:rPr lang="en-US" sz="2000" b="0">
                <a:latin typeface="Times New Roman" pitchFamily="18" charset="0"/>
                <a:cs typeface="Times New Roman" pitchFamily="18" charset="0"/>
              </a:rPr>
              <a:t>center (3,3)</a:t>
            </a:r>
            <a:br>
              <a:rPr lang="en-US" sz="2000" b="0">
                <a:latin typeface="Times New Roman" pitchFamily="18" charset="0"/>
                <a:cs typeface="Times New Roman" pitchFamily="18" charset="0"/>
              </a:rPr>
            </a:br>
            <a:r>
              <a:rPr lang="en-US" sz="2000" b="0">
                <a:latin typeface="Times New Roman" pitchFamily="18" charset="0"/>
                <a:cs typeface="Times New Roman" pitchFamily="18" charset="0"/>
              </a:rPr>
              <a:t>radius = 2</a:t>
            </a:r>
          </a:p>
        </p:txBody>
      </p:sp>
      <p:pic>
        <p:nvPicPr>
          <p:cNvPr id="10247" name="Picture 7" descr="cir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" y="4572001"/>
            <a:ext cx="2276475" cy="4061884"/>
          </a:xfrm>
          <a:prstGeom prst="rect">
            <a:avLst/>
          </a:prstGeom>
          <a:noFill/>
        </p:spPr>
      </p:pic>
      <p:pic>
        <p:nvPicPr>
          <p:cNvPr id="10248" name="Picture 8" descr="LCirh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00451" y="5689601"/>
            <a:ext cx="2145506" cy="596900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8752418"/>
            <a:ext cx="55867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200" b="0"/>
              <a:t>Copyright ©1999-2004 Oswego City School District Regents Exam Prep Center</a:t>
            </a:r>
          </a:p>
        </p:txBody>
      </p:sp>
    </p:spTree>
  </p:cSld>
  <p:clrMapOvr>
    <a:masterClrMapping/>
  </p:clrMapOvr>
  <p:transition spd="med">
    <p:wheel spokes="8"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6" grpId="0"/>
      <p:bldP spid="102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711200"/>
            <a:ext cx="6172200" cy="1524000"/>
          </a:xfrm>
        </p:spPr>
        <p:txBody>
          <a:bodyPr/>
          <a:lstStyle/>
          <a:p>
            <a:r>
              <a:rPr lang="en-US" sz="4000">
                <a:latin typeface="Times New Roman" pitchFamily="18" charset="0"/>
              </a:rPr>
              <a:t>Parabolas</a:t>
            </a:r>
            <a:br>
              <a:rPr lang="en-US" sz="4000">
                <a:latin typeface="Times New Roman" pitchFamily="18" charset="0"/>
              </a:rPr>
            </a:br>
            <a:r>
              <a:rPr lang="en-US" sz="140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>
                <a:latin typeface="Times New Roman" pitchFamily="18" charset="0"/>
                <a:cs typeface="Times New Roman" pitchFamily="18" charset="0"/>
              </a:rPr>
            </a:br>
            <a:endParaRPr lang="en-US" sz="4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9817" name="Picture 9" descr="golden gate bridg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45319" y="4117181"/>
            <a:ext cx="2425700" cy="1600200"/>
          </a:xfrm>
          <a:noFill/>
          <a:ln/>
        </p:spPr>
      </p:pic>
      <p:pic>
        <p:nvPicPr>
          <p:cNvPr id="119814" name="Picture 6" descr="Waterfountain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3973512" y="4151313"/>
            <a:ext cx="2032000" cy="1524000"/>
          </a:xfrm>
          <a:noFill/>
          <a:ln/>
        </p:spPr>
      </p:pic>
      <p:sp>
        <p:nvSpPr>
          <p:cNvPr id="119819" name="Rectangle 11"/>
          <p:cNvSpPr>
            <a:spLocks noChangeArrowheads="1"/>
          </p:cNvSpPr>
          <p:nvPr/>
        </p:nvSpPr>
        <p:spPr bwMode="auto">
          <a:xfrm>
            <a:off x="0" y="7924801"/>
            <a:ext cx="14533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0">
                <a:solidFill>
                  <a:schemeClr val="tx2"/>
                </a:solidFill>
              </a:rPr>
              <a:t>© Art Mayoff</a:t>
            </a:r>
          </a:p>
        </p:txBody>
      </p:sp>
      <p:sp>
        <p:nvSpPr>
          <p:cNvPr id="119820" name="Rectangle 12"/>
          <p:cNvSpPr>
            <a:spLocks noChangeArrowheads="1"/>
          </p:cNvSpPr>
          <p:nvPr/>
        </p:nvSpPr>
        <p:spPr bwMode="auto">
          <a:xfrm>
            <a:off x="3657600" y="8026401"/>
            <a:ext cx="36247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0">
                <a:solidFill>
                  <a:schemeClr val="tx2"/>
                </a:solidFill>
              </a:rPr>
              <a:t>© Long Island Fountain Company</a:t>
            </a:r>
          </a:p>
        </p:txBody>
      </p:sp>
    </p:spTree>
  </p:cSld>
  <p:clrMapOvr>
    <a:masterClrMapping/>
  </p:clrMapOvr>
  <p:transition spd="med">
    <p:wheel spokes="8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0"/>
            <a:ext cx="6172200" cy="1524000"/>
          </a:xfrm>
        </p:spPr>
        <p:txBody>
          <a:bodyPr/>
          <a:lstStyle/>
          <a:p>
            <a:r>
              <a:rPr lang="en-US">
                <a:latin typeface="Times New Roman" pitchFamily="18" charset="0"/>
              </a:rPr>
              <a:t>What’s in a Parabola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0050" y="1524000"/>
            <a:ext cx="6172200" cy="2914651"/>
          </a:xfrm>
        </p:spPr>
        <p:txBody>
          <a:bodyPr/>
          <a:lstStyle/>
          <a:p>
            <a:r>
              <a:rPr lang="en-US" sz="2800"/>
              <a:t>A parabola is the set of all points in a plane such that each point in the set is equidistant from a line called the directrix and a fixed point called the focus. </a:t>
            </a:r>
          </a:p>
        </p:txBody>
      </p:sp>
      <p:sp>
        <p:nvSpPr>
          <p:cNvPr id="126984" name="Rectangle 8"/>
          <p:cNvSpPr>
            <a:spLocks noChangeArrowheads="1"/>
          </p:cNvSpPr>
          <p:nvPr/>
        </p:nvSpPr>
        <p:spPr bwMode="auto">
          <a:xfrm>
            <a:off x="0" y="8752418"/>
            <a:ext cx="52444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200" dirty="0"/>
              <a:t>Copyright © 1997-2004, Math Academy Online™ / Platonic Realms™.</a:t>
            </a:r>
            <a:r>
              <a:rPr lang="en-US" sz="1200" b="0" dirty="0"/>
              <a:t> </a:t>
            </a:r>
          </a:p>
        </p:txBody>
      </p:sp>
      <p:pic>
        <p:nvPicPr>
          <p:cNvPr id="126987" name="Picture 11" descr="conics_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064000"/>
            <a:ext cx="42291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6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6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build="p"/>
      <p:bldP spid="12698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2496</TotalTime>
  <Words>674</Words>
  <Application>Microsoft Office PowerPoint</Application>
  <PresentationFormat>On-screen Show (4:3)</PresentationFormat>
  <Paragraphs>81</Paragraphs>
  <Slides>18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Origin</vt:lpstr>
      <vt:lpstr>Equation</vt:lpstr>
      <vt:lpstr>Microsoft Equation 3.0</vt:lpstr>
      <vt:lpstr>Conic Sections</vt:lpstr>
      <vt:lpstr> Circle  </vt:lpstr>
      <vt:lpstr>Circle</vt:lpstr>
      <vt:lpstr>Example:  The point (2, 3) is on a circle whose center is at the origin.</vt:lpstr>
      <vt:lpstr>Points in, on, and outside of a circle</vt:lpstr>
      <vt:lpstr>Slide 6</vt:lpstr>
      <vt:lpstr>Circles</vt:lpstr>
      <vt:lpstr>Parabolas  </vt:lpstr>
      <vt:lpstr>What’s in a Parabola</vt:lpstr>
      <vt:lpstr>Why is the focus so important? </vt:lpstr>
      <vt:lpstr>Parabola</vt:lpstr>
      <vt:lpstr>Parabola</vt:lpstr>
      <vt:lpstr>Parabola</vt:lpstr>
      <vt:lpstr>Parabola</vt:lpstr>
      <vt:lpstr>Parabola</vt:lpstr>
      <vt:lpstr>Parabola</vt:lpstr>
      <vt:lpstr>Parabola</vt:lpstr>
      <vt:lpstr>Parabola</vt:lpstr>
    </vt:vector>
  </TitlesOfParts>
  <Company>School District #51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Conic Sections</dc:title>
  <dc:creator>Raja, Sheila</dc:creator>
  <cp:lastModifiedBy>sraja</cp:lastModifiedBy>
  <cp:revision>47</cp:revision>
  <dcterms:created xsi:type="dcterms:W3CDTF">2004-06-03T01:18:41Z</dcterms:created>
  <dcterms:modified xsi:type="dcterms:W3CDTF">2011-05-18T13:50:23Z</dcterms:modified>
</cp:coreProperties>
</file>